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9"/>
  </p:notesMasterIdLst>
  <p:sldIdLst>
    <p:sldId id="256" r:id="rId2"/>
    <p:sldId id="258" r:id="rId3"/>
    <p:sldId id="257" r:id="rId4"/>
    <p:sldId id="274" r:id="rId5"/>
    <p:sldId id="261" r:id="rId6"/>
    <p:sldId id="260" r:id="rId7"/>
    <p:sldId id="263" r:id="rId8"/>
    <p:sldId id="275" r:id="rId9"/>
    <p:sldId id="277" r:id="rId10"/>
    <p:sldId id="264" r:id="rId11"/>
    <p:sldId id="268" r:id="rId12"/>
    <p:sldId id="266" r:id="rId13"/>
    <p:sldId id="269" r:id="rId14"/>
    <p:sldId id="270" r:id="rId15"/>
    <p:sldId id="271" r:id="rId16"/>
    <p:sldId id="272" r:id="rId17"/>
    <p:sldId id="273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D9C28-5C12-4F01-A468-B62783C0285A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81AD3-1012-4C1A-B90C-D63271C77A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3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Biodiversity without consider the spatial context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 approaches &gt;&gt; truly understanding biodiversity patterns &amp; designing conservation strategies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A7D0-7D2A-4413-BA48-110B5DFC028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9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380BAF4-04F4-4250-BF10-017162548B5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A46EEF-3628-42E9-88D5-4D42DE57C530}" type="slidenum">
              <a:rPr lang="en-US" altLang="en-US"/>
              <a:pPr/>
              <a:t>6</a:t>
            </a:fld>
            <a:endParaRPr lang="en-US" altLang="en-US"/>
          </a:p>
        </p:txBody>
      </p:sp>
      <p:sp>
        <p:nvSpPr>
          <p:cNvPr id="67585" name="Text Box 1">
            <a:extLst>
              <a:ext uri="{FF2B5EF4-FFF2-40B4-BE49-F238E27FC236}">
                <a16:creationId xmlns:a16="http://schemas.microsoft.com/office/drawing/2014/main" id="{E8EDBE3F-1BC4-4A81-864E-C23B0F2C7DC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60150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 activities &gt;&gt; modified the planet in many ways &gt;&gt; gases / entire landscapes.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Leads to extinctions / non-native species &gt;&gt; diminishes capacity nature benefit people &gt;&gt; ecosystems services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4487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/>
            </a:pPr>
            <a:endParaRPr lang="en-US" altLang="en-US" sz="2000" dirty="0">
              <a:latin typeface="Calibri" panose="020F0502020204030204" pitchFamily="34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1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Recent technological advances &gt;&gt; significant progress &gt;&gt; understanding this gradient, but still a lot of mystery and this mystery is what brought me into the research I do.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 &gt;&gt; remote sensing generated variables representing a set of Earth’s features (from historical time-series of climate conditions to the chemical composition of the atmosphere) &gt;&gt; data on biological collections deposited in museums &gt;&gt; powerful computers (manipulate and process large amounts of data).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this data can be processed in GIS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ArcGis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QGis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remote sensing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(ENVI, GRASS GIS), or using computer programing and statistical tools (R and Python), and technics for speeding up computation power (parallel processing and computer clusters). I take advantage of such modern technologies in my research.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A7D0-7D2A-4413-BA48-110B5DFC0288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3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6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6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7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16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4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1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04457-4476-480E-844C-A190AE9F7ED3}" type="datetimeFigureOut">
              <a:rPr lang="en-US" smtClean="0"/>
              <a:t>11/3/2024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5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analises-ecologicas.com/cap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hyperlink" Target="https://onlinelibrary.wiley.com/doi/10.1111/ecog.04960" TargetMode="External"/><Relationship Id="rId4" Type="http://schemas.openxmlformats.org/officeDocument/2006/relationships/hyperlink" Target="http://link.springer.com/10.1007/978-1-4939-8919-5_7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111/ecog.04960" TargetMode="External"/><Relationship Id="rId2" Type="http://schemas.openxmlformats.org/officeDocument/2006/relationships/hyperlink" Target="http://link.springer.com/10.1007/978-1-4939-8919-5_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emf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emf"/><Relationship Id="rId4" Type="http://schemas.openxmlformats.org/officeDocument/2006/relationships/image" Target="../media/image3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590/1806-9126-RBEF-2019-0029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jpg"/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12" Type="http://schemas.openxmlformats.org/officeDocument/2006/relationships/image" Target="../media/image1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11" Type="http://schemas.openxmlformats.org/officeDocument/2006/relationships/image" Target="../media/image14.jpeg"/><Relationship Id="rId5" Type="http://schemas.openxmlformats.org/officeDocument/2006/relationships/image" Target="../media/image8.png"/><Relationship Id="rId10" Type="http://schemas.openxmlformats.org/officeDocument/2006/relationships/image" Target="../media/image13.jpeg"/><Relationship Id="rId4" Type="http://schemas.openxmlformats.org/officeDocument/2006/relationships/image" Target="../media/image7.png"/><Relationship Id="rId9" Type="http://schemas.openxmlformats.org/officeDocument/2006/relationships/image" Target="../media/image12.png"/><Relationship Id="rId14" Type="http://schemas.openxmlformats.org/officeDocument/2006/relationships/image" Target="../media/image17.jpe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21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20.jpeg"/><Relationship Id="rId5" Type="http://schemas.openxmlformats.org/officeDocument/2006/relationships/image" Target="../media/image19.png"/><Relationship Id="rId10" Type="http://schemas.openxmlformats.org/officeDocument/2006/relationships/image" Target="../media/image24.jpeg"/><Relationship Id="rId4" Type="http://schemas.openxmlformats.org/officeDocument/2006/relationships/image" Target="../media/image18.jpeg"/><Relationship Id="rId9" Type="http://schemas.openxmlformats.org/officeDocument/2006/relationships/image" Target="../media/image2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dx.doi.org/10.1016/j.rmb.2017.03.011" TargetMode="External"/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www.cambridge.org/br/academic/subjects/life-sciences/ecology-and-conservation/habitat-suitability-and-distribution-models-applications-r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09800" y="1693863"/>
            <a:ext cx="7772400" cy="2387600"/>
          </a:xfrm>
        </p:spPr>
        <p:txBody>
          <a:bodyPr>
            <a:normAutofit/>
          </a:bodyPr>
          <a:lstStyle/>
          <a:p>
            <a:pPr lvl="0"/>
            <a:r>
              <a:rPr lang="pt-BR" dirty="0" smtClean="0"/>
              <a:t>Modelagem de </a:t>
            </a:r>
            <a:r>
              <a:rPr lang="pt-BR" dirty="0"/>
              <a:t>dados </a:t>
            </a:r>
            <a:r>
              <a:rPr lang="pt-BR" dirty="0" smtClean="0"/>
              <a:t>ecológicos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67000" y="4674054"/>
            <a:ext cx="6858000" cy="698047"/>
          </a:xfrm>
        </p:spPr>
        <p:txBody>
          <a:bodyPr/>
          <a:lstStyle/>
          <a:p>
            <a:r>
              <a:rPr lang="en-US" dirty="0" err="1" smtClean="0"/>
              <a:t>Brunno</a:t>
            </a:r>
            <a:r>
              <a:rPr lang="en-US" dirty="0" smtClean="0"/>
              <a:t> F Oliveira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7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Protocolo</a:t>
            </a:r>
            <a:r>
              <a:rPr lang="en-US" sz="3600" dirty="0" smtClean="0"/>
              <a:t> para </a:t>
            </a:r>
            <a:r>
              <a:rPr lang="en-US" sz="3600" dirty="0" err="1" smtClean="0"/>
              <a:t>modelos</a:t>
            </a:r>
            <a:r>
              <a:rPr lang="en-US" sz="3600" dirty="0" smtClean="0"/>
              <a:t> de </a:t>
            </a:r>
            <a:r>
              <a:rPr lang="en-US" sz="3600" dirty="0" err="1" smtClean="0"/>
              <a:t>distribui</a:t>
            </a:r>
            <a:r>
              <a:rPr lang="pt-BR" sz="3600" dirty="0" smtClean="0"/>
              <a:t>ção de espécies</a:t>
            </a:r>
            <a:endParaRPr lang="en-US" sz="360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949" y="1729810"/>
            <a:ext cx="6206101" cy="38408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1598" y="6363091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2369BE"/>
                </a:solidFill>
                <a:latin typeface="FiraSans-Light"/>
              </a:rPr>
              <a:t>Zurell</a:t>
            </a:r>
            <a:r>
              <a:rPr lang="en-US" sz="1400" dirty="0">
                <a:solidFill>
                  <a:srgbClr val="2369BE"/>
                </a:solidFill>
                <a:latin typeface="FiraSans-Light"/>
              </a:rPr>
              <a:t> et al. (2020)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387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85520" y="1554970"/>
            <a:ext cx="4606480" cy="50188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 err="1" smtClean="0"/>
              <a:t>Temas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1. </a:t>
            </a:r>
            <a:r>
              <a:rPr lang="en-US" sz="1600" dirty="0" err="1"/>
              <a:t>Distribuição</a:t>
            </a:r>
            <a:r>
              <a:rPr lang="en-US" sz="1600" dirty="0"/>
              <a:t> de </a:t>
            </a:r>
            <a:r>
              <a:rPr lang="en-US" sz="1600" dirty="0" err="1"/>
              <a:t>espécies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Padrões</a:t>
            </a:r>
            <a:r>
              <a:rPr lang="en-US" sz="1600" dirty="0"/>
              <a:t> de </a:t>
            </a:r>
            <a:r>
              <a:rPr lang="en-US" sz="1600" dirty="0" err="1"/>
              <a:t>diversidade</a:t>
            </a:r>
            <a:endParaRPr lang="en-US" sz="1600" dirty="0"/>
          </a:p>
          <a:p>
            <a:pPr marL="0" indent="0">
              <a:buNone/>
            </a:pPr>
            <a:r>
              <a:rPr lang="pt-BR" sz="1600" dirty="0"/>
              <a:t>3. Mudanças climáticas (passado e futuro)</a:t>
            </a:r>
          </a:p>
          <a:p>
            <a:pPr marL="0" indent="0">
              <a:buNone/>
            </a:pPr>
            <a:r>
              <a:rPr lang="en-US" sz="1600" dirty="0"/>
              <a:t>4. </a:t>
            </a:r>
            <a:r>
              <a:rPr lang="en-US" sz="1600" dirty="0" err="1"/>
              <a:t>Invasão</a:t>
            </a:r>
            <a:r>
              <a:rPr lang="en-US" sz="1600" dirty="0"/>
              <a:t> </a:t>
            </a:r>
            <a:r>
              <a:rPr lang="en-US" sz="1600" dirty="0" err="1"/>
              <a:t>biológicas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5. </a:t>
            </a:r>
            <a:r>
              <a:rPr lang="en-US" sz="1600" dirty="0" err="1"/>
              <a:t>Transmissão</a:t>
            </a:r>
            <a:r>
              <a:rPr lang="en-US" sz="1600" dirty="0"/>
              <a:t> de </a:t>
            </a:r>
            <a:r>
              <a:rPr lang="en-US" sz="1600" dirty="0" err="1"/>
              <a:t>doenças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6. </a:t>
            </a:r>
            <a:r>
              <a:rPr lang="en-US" sz="1600" dirty="0" err="1"/>
              <a:t>Interações</a:t>
            </a:r>
            <a:r>
              <a:rPr lang="en-US" sz="1600" dirty="0"/>
              <a:t> entre </a:t>
            </a:r>
            <a:r>
              <a:rPr lang="en-US" sz="1600" dirty="0" err="1"/>
              <a:t>espécies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7. </a:t>
            </a:r>
            <a:r>
              <a:rPr lang="en-US" sz="1600" dirty="0" err="1"/>
              <a:t>Processos</a:t>
            </a:r>
            <a:r>
              <a:rPr lang="en-US" sz="1600" dirty="0"/>
              <a:t> de </a:t>
            </a:r>
            <a:r>
              <a:rPr lang="en-US" sz="1600" dirty="0" err="1"/>
              <a:t>extinção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8. </a:t>
            </a:r>
            <a:r>
              <a:rPr lang="en-US" sz="1600" dirty="0" err="1"/>
              <a:t>Conservação-evolução</a:t>
            </a:r>
            <a:r>
              <a:rPr lang="en-US" sz="1600" dirty="0"/>
              <a:t> de </a:t>
            </a:r>
            <a:r>
              <a:rPr lang="en-US" sz="1600" dirty="0" err="1"/>
              <a:t>nicho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9. </a:t>
            </a:r>
            <a:r>
              <a:rPr lang="en-US" sz="1600" dirty="0" err="1"/>
              <a:t>Estabelecer</a:t>
            </a:r>
            <a:r>
              <a:rPr lang="en-US" sz="1600" dirty="0"/>
              <a:t> </a:t>
            </a:r>
            <a:r>
              <a:rPr lang="en-US" sz="1600" dirty="0" err="1"/>
              <a:t>refúgios</a:t>
            </a:r>
            <a:r>
              <a:rPr lang="en-US" sz="1600" dirty="0"/>
              <a:t> </a:t>
            </a:r>
            <a:r>
              <a:rPr lang="en-US" sz="1600" dirty="0" err="1"/>
              <a:t>climáticos</a:t>
            </a:r>
            <a:endParaRPr lang="en-US" sz="1600" dirty="0"/>
          </a:p>
          <a:p>
            <a:pPr marL="0" indent="0">
              <a:buNone/>
            </a:pPr>
            <a:r>
              <a:rPr lang="pt-BR" sz="1600" dirty="0"/>
              <a:t>10. Estabelecimento e eficiência de áreas </a:t>
            </a:r>
            <a:r>
              <a:rPr lang="pt-BR" sz="1600" dirty="0" smtClean="0"/>
              <a:t>protegidas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 smtClean="0"/>
              <a:t>Leitura recomendada:</a:t>
            </a:r>
          </a:p>
          <a:p>
            <a:pPr marL="0" indent="0">
              <a:buNone/>
            </a:pPr>
            <a:r>
              <a:rPr lang="pt-BR" sz="1600" dirty="0" smtClean="0">
                <a:hlinkClick r:id="rId2"/>
              </a:rPr>
              <a:t>Voltando ao básico: como dominar a arte de fazer perguntas cientificamente relevantes</a:t>
            </a:r>
            <a:endParaRPr lang="pt-BR" sz="16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7390"/>
          <a:stretch/>
        </p:blipFill>
        <p:spPr>
          <a:xfrm>
            <a:off x="3575681" y="1240972"/>
            <a:ext cx="3629977" cy="49336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36281"/>
            <a:ext cx="4718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hlinkClick r:id="rId4"/>
              </a:rPr>
              <a:t>Adaptado</a:t>
            </a:r>
            <a:r>
              <a:rPr lang="en-US" sz="1400" dirty="0" smtClean="0">
                <a:hlinkClick r:id="rId4"/>
              </a:rPr>
              <a:t> de </a:t>
            </a:r>
            <a:r>
              <a:rPr lang="en-US" sz="1400" dirty="0" err="1" smtClean="0">
                <a:hlinkClick r:id="rId4"/>
              </a:rPr>
              <a:t>Gonçalves</a:t>
            </a:r>
            <a:r>
              <a:rPr lang="en-US" sz="1400" dirty="0" smtClean="0">
                <a:hlinkClick r:id="rId4"/>
              </a:rPr>
              <a:t>-Souza et al. (2019)</a:t>
            </a:r>
            <a:r>
              <a:rPr lang="en-US" sz="1400" dirty="0" smtClean="0"/>
              <a:t>, </a:t>
            </a:r>
            <a:r>
              <a:rPr lang="en-US" sz="1400" dirty="0" err="1" smtClean="0">
                <a:hlinkClick r:id="rId5"/>
              </a:rPr>
              <a:t>Zurell</a:t>
            </a:r>
            <a:r>
              <a:rPr lang="en-US" sz="1400" dirty="0" smtClean="0">
                <a:hlinkClick r:id="rId5"/>
              </a:rPr>
              <a:t> et al. (2020)</a:t>
            </a:r>
            <a:endParaRPr lang="en-US" sz="14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1097310" y="2114550"/>
            <a:ext cx="1147869" cy="408214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015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1. </a:t>
            </a:r>
            <a:r>
              <a:rPr lang="en-US" dirty="0" err="1" smtClean="0"/>
              <a:t>Conceitualização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174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 smtClean="0"/>
              <a:t>1. Conceitualização</a:t>
            </a:r>
          </a:p>
          <a:p>
            <a:pPr marL="0" indent="0">
              <a:buNone/>
            </a:pPr>
            <a:r>
              <a:rPr lang="pt-BR" sz="1800" dirty="0" smtClean="0"/>
              <a:t>Objetivo: Modelar a distribuição potencial de uma espécie</a:t>
            </a:r>
            <a:endParaRPr lang="pt-BR" sz="1800" dirty="0"/>
          </a:p>
        </p:txBody>
      </p:sp>
      <p:sp>
        <p:nvSpPr>
          <p:cNvPr id="7" name="Rectangle 6"/>
          <p:cNvSpPr/>
          <p:nvPr/>
        </p:nvSpPr>
        <p:spPr>
          <a:xfrm>
            <a:off x="0" y="6436281"/>
            <a:ext cx="4718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hlinkClick r:id="rId2"/>
              </a:rPr>
              <a:t>Adaptado</a:t>
            </a:r>
            <a:r>
              <a:rPr lang="en-US" sz="1400" dirty="0" smtClean="0">
                <a:hlinkClick r:id="rId2"/>
              </a:rPr>
              <a:t> de </a:t>
            </a:r>
            <a:r>
              <a:rPr lang="en-US" sz="1400" dirty="0" err="1" smtClean="0">
                <a:hlinkClick r:id="rId2"/>
              </a:rPr>
              <a:t>Gonçalves</a:t>
            </a:r>
            <a:r>
              <a:rPr lang="en-US" sz="1400" dirty="0" smtClean="0">
                <a:hlinkClick r:id="rId2"/>
              </a:rPr>
              <a:t>-Souza et al. (2019)</a:t>
            </a:r>
            <a:r>
              <a:rPr lang="en-US" sz="1400" dirty="0" smtClean="0"/>
              <a:t>, </a:t>
            </a:r>
            <a:r>
              <a:rPr lang="en-US" sz="1400" dirty="0" err="1" smtClean="0">
                <a:hlinkClick r:id="rId3"/>
              </a:rPr>
              <a:t>Zurell</a:t>
            </a:r>
            <a:r>
              <a:rPr lang="en-US" sz="1400" dirty="0" smtClean="0">
                <a:hlinkClick r:id="rId3"/>
              </a:rPr>
              <a:t> et al. (2020)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34" y="2361221"/>
            <a:ext cx="9641750" cy="33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715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2139043" y="2686050"/>
            <a:ext cx="1232807" cy="2857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512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Preparação</a:t>
            </a:r>
            <a:r>
              <a:rPr lang="en-US" dirty="0" smtClean="0"/>
              <a:t> dos dados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286" y="1433678"/>
            <a:ext cx="4439400" cy="133104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86" y="2828923"/>
            <a:ext cx="4439400" cy="31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1796143" y="3388179"/>
            <a:ext cx="1232807" cy="2857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284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Ajuste</a:t>
            </a:r>
            <a:r>
              <a:rPr lang="en-US" dirty="0"/>
              <a:t> dos </a:t>
            </a:r>
            <a:r>
              <a:rPr lang="en-US" dirty="0" err="1"/>
              <a:t>modelos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86" y="1532844"/>
            <a:ext cx="4439400" cy="3446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476" y="6428405"/>
            <a:ext cx="19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06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02079" y="3345322"/>
            <a:ext cx="1232807" cy="357252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359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4. Avaliação (do ajuste) dos modelos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325" y="1457820"/>
            <a:ext cx="1789350" cy="39423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152" y="1421693"/>
            <a:ext cx="2038500" cy="21093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271" y="3686174"/>
            <a:ext cx="2672700" cy="21262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7843" y="617334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(2015)</a:t>
            </a:r>
            <a:r>
              <a:rPr lang="en-US" sz="1400" dirty="0">
                <a:solidFill>
                  <a:srgbClr val="000000"/>
                </a:solidFill>
                <a:latin typeface="FiraSans-Light"/>
              </a:rPr>
              <a:t>,</a:t>
            </a:r>
          </a:p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Lima-Ribeiro &amp; </a:t>
            </a:r>
            <a:r>
              <a:rPr lang="en-US" sz="1400" dirty="0" err="1">
                <a:solidFill>
                  <a:srgbClr val="2369BE"/>
                </a:solidFill>
                <a:latin typeface="FiraSans-Light"/>
              </a:rPr>
              <a:t>Diniz-Filho</a:t>
            </a:r>
            <a:r>
              <a:rPr lang="en-US" sz="1400" dirty="0">
                <a:solidFill>
                  <a:srgbClr val="2369BE"/>
                </a:solidFill>
                <a:latin typeface="FiraSans-Light"/>
              </a:rPr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99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6402" y="2655829"/>
            <a:ext cx="1232807" cy="3894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3461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5. Predições no tempo e no espaço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9679" y="6418271"/>
            <a:ext cx="20465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</a:t>
            </a:r>
            <a:r>
              <a:rPr lang="en-US" sz="1400" dirty="0" smtClean="0">
                <a:solidFill>
                  <a:srgbClr val="2369BE"/>
                </a:solidFill>
                <a:latin typeface="FiraSans-Light"/>
              </a:rPr>
              <a:t>)</a:t>
            </a:r>
            <a:endParaRPr lang="en-US" sz="1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71" y="1717510"/>
            <a:ext cx="5762626" cy="38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0036" y="26347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Dúvidas?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0036" y="0"/>
            <a:ext cx="10515600" cy="1325563"/>
          </a:xfrm>
        </p:spPr>
        <p:txBody>
          <a:bodyPr/>
          <a:lstStyle/>
          <a:p>
            <a:r>
              <a:rPr lang="pt-PT" dirty="0" smtClean="0"/>
              <a:t>O que é um modelo?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18" y="1776639"/>
            <a:ext cx="2900892" cy="4351338"/>
          </a:xfr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20" y="1926772"/>
            <a:ext cx="3761808" cy="37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PT" dirty="0" smtClean="0"/>
              <a:t>O que é um modelo?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54125"/>
            <a:ext cx="10515600" cy="4351338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sz="1800" dirty="0"/>
              <a:t>Modelos </a:t>
            </a:r>
            <a:r>
              <a:rPr lang="pt-BR" sz="1800" dirty="0" smtClean="0"/>
              <a:t>“científicos”</a:t>
            </a:r>
            <a:endParaRPr lang="pt-BR" sz="1800" dirty="0"/>
          </a:p>
          <a:p>
            <a:r>
              <a:rPr lang="pt-BR" sz="1800" dirty="0"/>
              <a:t>Idealizações da realidade e não a própria realidade</a:t>
            </a:r>
          </a:p>
          <a:p>
            <a:r>
              <a:rPr lang="pt-BR" sz="1800" dirty="0" smtClean="0"/>
              <a:t>Representação </a:t>
            </a:r>
            <a:r>
              <a:rPr lang="pt-BR" sz="1800" dirty="0" smtClean="0"/>
              <a:t>ou interpretação simplificada da realidade por meio de equações ou fórmulas matemáticas</a:t>
            </a:r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r>
              <a:rPr lang="pt-PT" sz="1800" dirty="0" smtClean="0"/>
              <a:t>Objetivos:</a:t>
            </a:r>
          </a:p>
          <a:p>
            <a:r>
              <a:rPr lang="pt-PT" sz="1800" dirty="0" smtClean="0"/>
              <a:t>Oferecer uma versão reduzida do sistema</a:t>
            </a:r>
          </a:p>
          <a:p>
            <a:r>
              <a:rPr lang="pt-PT" sz="1800" dirty="0" smtClean="0"/>
              <a:t>Permite um melhor entendimento</a:t>
            </a:r>
          </a:p>
          <a:p>
            <a:r>
              <a:rPr lang="pt-PT" sz="1800" dirty="0" smtClean="0"/>
              <a:t>Geração e teste de hipóteses </a:t>
            </a:r>
          </a:p>
          <a:p>
            <a:r>
              <a:rPr lang="pt-PT" sz="1800" dirty="0" smtClean="0"/>
              <a:t>Explorar cenários "e se“</a:t>
            </a:r>
          </a:p>
          <a:p>
            <a:r>
              <a:rPr lang="pt-PT" sz="1800" dirty="0" smtClean="0"/>
              <a:t>Previsão e previsão retrospectiva</a:t>
            </a:r>
          </a:p>
          <a:p>
            <a:r>
              <a:rPr lang="pt-PT" sz="1800" dirty="0" smtClean="0"/>
              <a:t>Apoiar a tomada de decisões</a:t>
            </a:r>
          </a:p>
          <a:p>
            <a:r>
              <a:rPr lang="pt-PT" sz="1800" dirty="0" smtClean="0"/>
              <a:t>Se divertir e aprenda coisas</a:t>
            </a:r>
            <a:endParaRPr lang="en-US" sz="1800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0071" y="3204027"/>
            <a:ext cx="6492357" cy="2946513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149053" y="6428405"/>
            <a:ext cx="16868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hlinkClick r:id="rId3"/>
              </a:rPr>
              <a:t>Silva &amp; Catelli (2019)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7444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PT" dirty="0" smtClean="0"/>
              <a:t>O que é um modelo?</a:t>
            </a:r>
            <a:endParaRPr lang="en-US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01005" y="2279877"/>
            <a:ext cx="1895475" cy="2886075"/>
          </a:xfrm>
          <a:prstGeom prst="rect">
            <a:avLst/>
          </a:prstGeom>
        </p:spPr>
      </p:pic>
      <p:sp>
        <p:nvSpPr>
          <p:cNvPr id="9" name="Bulle ronde 8"/>
          <p:cNvSpPr/>
          <p:nvPr/>
        </p:nvSpPr>
        <p:spPr>
          <a:xfrm>
            <a:off x="4261757" y="1325563"/>
            <a:ext cx="4376057" cy="1801358"/>
          </a:xfrm>
          <a:prstGeom prst="wedgeEllipseCallout">
            <a:avLst>
              <a:gd name="adj1" fmla="val -46579"/>
              <a:gd name="adj2" fmla="val 54342"/>
            </a:avLst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(...) essentially, all models are wrong, but some are useful. George E. P. Box (1919-2013)</a:t>
            </a:r>
          </a:p>
        </p:txBody>
      </p:sp>
    </p:spTree>
    <p:extLst>
      <p:ext uri="{BB962C8B-B14F-4D97-AF65-F5344CB8AC3E}">
        <p14:creationId xmlns:p14="http://schemas.microsoft.com/office/powerpoint/2010/main" val="353427266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1150-49D2-43C3-A9A1-71D837B5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-220801"/>
            <a:ext cx="10009415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Bitstream Charter"/>
              </a:rPr>
              <a:t>Modelagem</a:t>
            </a:r>
            <a:r>
              <a:rPr lang="en-US" sz="4000" dirty="0" smtClean="0">
                <a:latin typeface="Bitstream Charter"/>
              </a:rPr>
              <a:t> da </a:t>
            </a:r>
            <a:r>
              <a:rPr lang="en-US" sz="4000" dirty="0" err="1" smtClean="0">
                <a:latin typeface="Bitstream Charter"/>
              </a:rPr>
              <a:t>distribuição</a:t>
            </a:r>
            <a:r>
              <a:rPr lang="en-US" sz="4000" dirty="0" smtClean="0">
                <a:latin typeface="Bitstream Charter"/>
              </a:rPr>
              <a:t> de </a:t>
            </a:r>
            <a:r>
              <a:rPr lang="en-US" sz="4000" dirty="0" err="1" smtClean="0">
                <a:latin typeface="Bitstream Charter"/>
              </a:rPr>
              <a:t>espécies</a:t>
            </a:r>
            <a:endParaRPr lang="en-US" sz="4000" dirty="0">
              <a:latin typeface="Bitstream Charter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992E4817-615F-4EE0-91C3-04F82550F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410" y="1266093"/>
            <a:ext cx="7973180" cy="53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060F3F-7AFF-47D3-AB25-D48F7D971E68}"/>
              </a:ext>
            </a:extLst>
          </p:cNvPr>
          <p:cNvSpPr/>
          <p:nvPr/>
        </p:nvSpPr>
        <p:spPr>
          <a:xfrm>
            <a:off x="2109408" y="1266093"/>
            <a:ext cx="788367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Por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que as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espécies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ocorrem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onde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elas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ocorrem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Quais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fatores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limitam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distribuição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de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uma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espécie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Quais áreas devemos escolher para a conservação de uma determinada espécie?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197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>
            <a:extLst>
              <a:ext uri="{FF2B5EF4-FFF2-40B4-BE49-F238E27FC236}">
                <a16:creationId xmlns:a16="http://schemas.microsoft.com/office/drawing/2014/main" id="{2B491123-CFD8-407E-BCA0-965B6D83A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5" t="11217" r="57312"/>
          <a:stretch>
            <a:fillRect/>
          </a:stretch>
        </p:blipFill>
        <p:spPr bwMode="auto">
          <a:xfrm>
            <a:off x="3130187" y="2573383"/>
            <a:ext cx="1156038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325" t="11217" r="573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5801E391-E304-4716-9C24-6CE034E5A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r="74336"/>
          <a:stretch>
            <a:fillRect/>
          </a:stretch>
        </p:blipFill>
        <p:spPr bwMode="auto">
          <a:xfrm>
            <a:off x="4654187" y="2573383"/>
            <a:ext cx="1156038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378" r="743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FC8F5ED-10D4-4EE7-8478-C29458210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8" r="32526"/>
          <a:stretch>
            <a:fillRect/>
          </a:stretch>
        </p:blipFill>
        <p:spPr bwMode="auto">
          <a:xfrm>
            <a:off x="7701686" y="2573383"/>
            <a:ext cx="1148842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6808" r="3252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9501933D-E251-4B17-8909-F1507118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61009"/>
          <a:stretch>
            <a:fillRect/>
          </a:stretch>
        </p:blipFill>
        <p:spPr bwMode="auto">
          <a:xfrm>
            <a:off x="9225686" y="2573383"/>
            <a:ext cx="1148842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849" r="6100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BA246EC8-9260-4E3A-B4CE-E584CA77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0" r="45633"/>
          <a:stretch>
            <a:fillRect/>
          </a:stretch>
        </p:blipFill>
        <p:spPr bwMode="auto">
          <a:xfrm>
            <a:off x="6178522" y="2573383"/>
            <a:ext cx="1160835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590" r="4563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9" name="Picture 9">
            <a:extLst>
              <a:ext uri="{FF2B5EF4-FFF2-40B4-BE49-F238E27FC236}">
                <a16:creationId xmlns:a16="http://schemas.microsoft.com/office/drawing/2014/main" id="{01B2947D-693A-4AFF-A71A-9D7A12A1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6" r="27112"/>
          <a:stretch>
            <a:fillRect/>
          </a:stretch>
        </p:blipFill>
        <p:spPr bwMode="auto">
          <a:xfrm>
            <a:off x="9225771" y="2573383"/>
            <a:ext cx="1150041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436" r="271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1601FA6-CA5F-49DA-B695-CF910506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8" r="34621"/>
          <a:stretch>
            <a:fillRect/>
          </a:stretch>
        </p:blipFill>
        <p:spPr bwMode="auto">
          <a:xfrm>
            <a:off x="4653771" y="2573383"/>
            <a:ext cx="1150041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6628" r="346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8" name="Picture 4" descr="How concerned should you be about ticks in Colorado? | OutThere ...">
            <a:extLst>
              <a:ext uri="{FF2B5EF4-FFF2-40B4-BE49-F238E27FC236}">
                <a16:creationId xmlns:a16="http://schemas.microsoft.com/office/drawing/2014/main" id="{26795467-A933-493E-ADFC-3A5703FE9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9" r="54168" b="13404"/>
          <a:stretch/>
        </p:blipFill>
        <p:spPr bwMode="auto">
          <a:xfrm>
            <a:off x="7701684" y="2573383"/>
            <a:ext cx="1148844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ngue is getting dangerous! | The Daily Star">
            <a:extLst>
              <a:ext uri="{FF2B5EF4-FFF2-40B4-BE49-F238E27FC236}">
                <a16:creationId xmlns:a16="http://schemas.microsoft.com/office/drawing/2014/main" id="{B3B0406D-37F4-4352-91CE-001FEB321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9" t="8708" r="43783" b="3457"/>
          <a:stretch/>
        </p:blipFill>
        <p:spPr bwMode="auto">
          <a:xfrm>
            <a:off x="3114730" y="2573383"/>
            <a:ext cx="1162034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ronavirus Resource Center - Harvard Health">
            <a:extLst>
              <a:ext uri="{FF2B5EF4-FFF2-40B4-BE49-F238E27FC236}">
                <a16:creationId xmlns:a16="http://schemas.microsoft.com/office/drawing/2014/main" id="{EC26958D-AA7F-42C2-8F7E-12E5DA7CD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b="47991"/>
          <a:stretch/>
        </p:blipFill>
        <p:spPr bwMode="auto">
          <a:xfrm rot="16200000">
            <a:off x="4758953" y="4001642"/>
            <a:ext cx="4005360" cy="11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9372B40-E84D-4708-B25E-E88B8FE499E0}"/>
              </a:ext>
            </a:extLst>
          </p:cNvPr>
          <p:cNvSpPr txBox="1">
            <a:spLocks/>
          </p:cNvSpPr>
          <p:nvPr/>
        </p:nvSpPr>
        <p:spPr>
          <a:xfrm>
            <a:off x="204107" y="117644"/>
            <a:ext cx="1191169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Bitstream Charter"/>
              </a:rPr>
              <a:t>Modelagem</a:t>
            </a:r>
            <a:r>
              <a:rPr lang="en-US" sz="2800" dirty="0">
                <a:latin typeface="Bitstream Charter"/>
              </a:rPr>
              <a:t> da </a:t>
            </a:r>
            <a:r>
              <a:rPr lang="en-US" sz="2800" dirty="0" err="1">
                <a:latin typeface="Bitstream Charter"/>
              </a:rPr>
              <a:t>distribuição</a:t>
            </a:r>
            <a:r>
              <a:rPr lang="en-US" sz="2800" dirty="0">
                <a:latin typeface="Bitstream Charter"/>
              </a:rPr>
              <a:t> de </a:t>
            </a:r>
            <a:r>
              <a:rPr lang="en-US" sz="2800" dirty="0" err="1" smtClean="0">
                <a:latin typeface="Bitstream Charter"/>
              </a:rPr>
              <a:t>espécies</a:t>
            </a:r>
            <a:r>
              <a:rPr lang="en-US" sz="2800" dirty="0" smtClean="0">
                <a:latin typeface="Bitstream Charter"/>
              </a:rPr>
              <a:t> e </a:t>
            </a:r>
            <a:r>
              <a:rPr lang="en-US" sz="2800" dirty="0" err="1" smtClean="0">
                <a:latin typeface="Bitstream Charter"/>
              </a:rPr>
              <a:t>conservação</a:t>
            </a:r>
            <a:r>
              <a:rPr lang="en-US" sz="2800" dirty="0" smtClean="0">
                <a:latin typeface="Bitstream Charter"/>
              </a:rPr>
              <a:t> da </a:t>
            </a:r>
            <a:r>
              <a:rPr lang="en-US" sz="2800" dirty="0" err="1" smtClean="0">
                <a:latin typeface="Bitstream Charter"/>
              </a:rPr>
              <a:t>biodiversidade</a:t>
            </a:r>
            <a:endParaRPr lang="en-US" sz="2800" b="1" dirty="0">
              <a:latin typeface="Bitstream Char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81B99-44F2-ECD0-B0B0-313EC6616248}"/>
              </a:ext>
            </a:extLst>
          </p:cNvPr>
          <p:cNvSpPr txBox="1"/>
          <p:nvPr/>
        </p:nvSpPr>
        <p:spPr>
          <a:xfrm>
            <a:off x="1582040" y="780425"/>
            <a:ext cx="8971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A pesquisa sobre biodiversidade é cada vez mais importante em uma era de rápida mudança global.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As atividades humanas modificaram o planeta de muitas maneiras: ar, paisagens, extinções.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Contribuição da natureza para as pessoas</a:t>
            </a:r>
            <a:endParaRPr lang="en-US" sz="2000" dirty="0"/>
          </a:p>
        </p:txBody>
      </p:sp>
      <p:pic>
        <p:nvPicPr>
          <p:cNvPr id="3" name="Picture 2" descr="A picture containing compact disk, pinwheel&#10;&#10;Description automatically generated">
            <a:extLst>
              <a:ext uri="{FF2B5EF4-FFF2-40B4-BE49-F238E27FC236}">
                <a16:creationId xmlns:a16="http://schemas.microsoft.com/office/drawing/2014/main" id="{AC84493A-9343-7211-E25F-E315CD7CB0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" t="16361" r="327" b="26377"/>
          <a:stretch/>
        </p:blipFill>
        <p:spPr>
          <a:xfrm rot="16200000">
            <a:off x="156535" y="4029475"/>
            <a:ext cx="4007049" cy="1156038"/>
          </a:xfrm>
          <a:prstGeom prst="rect">
            <a:avLst/>
          </a:prstGeom>
        </p:spPr>
      </p:pic>
      <p:pic>
        <p:nvPicPr>
          <p:cNvPr id="4098" name="Picture 2" descr="Brown marmorated stink bugs, an invasive species, originated in Asia and have caused crop damage in the U.S.">
            <a:extLst>
              <a:ext uri="{FF2B5EF4-FFF2-40B4-BE49-F238E27FC236}">
                <a16:creationId xmlns:a16="http://schemas.microsoft.com/office/drawing/2014/main" id="{F5B6B9E1-985F-457D-BF60-FF0855C05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1" r="41151"/>
          <a:stretch/>
        </p:blipFill>
        <p:spPr bwMode="auto">
          <a:xfrm>
            <a:off x="1590479" y="2573383"/>
            <a:ext cx="1148842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105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1150-49D2-43C3-A9A1-71D837B5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10" y="-196129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Bitstream Charter"/>
              </a:rPr>
              <a:t>Técnicas</a:t>
            </a:r>
            <a:r>
              <a:rPr lang="en-US" sz="3200" dirty="0" smtClean="0">
                <a:latin typeface="Bitstream Charter"/>
              </a:rPr>
              <a:t> e dados </a:t>
            </a:r>
            <a:r>
              <a:rPr lang="en-US" sz="3200" dirty="0" err="1" smtClean="0">
                <a:latin typeface="Bitstream Charter"/>
              </a:rPr>
              <a:t>modernos</a:t>
            </a:r>
            <a:endParaRPr lang="en-US" sz="3200" dirty="0">
              <a:latin typeface="Bitstream Charter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A874DF8-CE1D-4A43-A0D7-E1C844134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526"/>
          <a:stretch/>
        </p:blipFill>
        <p:spPr bwMode="auto">
          <a:xfrm>
            <a:off x="5755860" y="988306"/>
            <a:ext cx="4912140" cy="586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16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AD935A86-1595-40BE-8AD5-2300E5A78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9" r="4791"/>
          <a:stretch/>
        </p:blipFill>
        <p:spPr bwMode="auto">
          <a:xfrm>
            <a:off x="1920315" y="2756560"/>
            <a:ext cx="1867747" cy="18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15 Applications and Uses of Drones in GIS">
            <a:extLst>
              <a:ext uri="{FF2B5EF4-FFF2-40B4-BE49-F238E27FC236}">
                <a16:creationId xmlns:a16="http://schemas.microsoft.com/office/drawing/2014/main" id="{0AAB3338-B607-4995-9DC1-604E35890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84126" y="1066081"/>
            <a:ext cx="1867747" cy="14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">
            <a:extLst>
              <a:ext uri="{FF2B5EF4-FFF2-40B4-BE49-F238E27FC236}">
                <a16:creationId xmlns:a16="http://schemas.microsoft.com/office/drawing/2014/main" id="{9F31CB5C-9183-4BA1-84B7-5143FDA5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622" y="1124587"/>
            <a:ext cx="2251890" cy="124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Backroom Collection of The National Museum of Natural History ...">
            <a:extLst>
              <a:ext uri="{FF2B5EF4-FFF2-40B4-BE49-F238E27FC236}">
                <a16:creationId xmlns:a16="http://schemas.microsoft.com/office/drawing/2014/main" id="{4E825376-B414-4FB5-B2B2-A55D26EDD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19" y="2626217"/>
            <a:ext cx="2480640" cy="18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D5A3A5-BD74-413C-A585-0B22081A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65" y="4842425"/>
            <a:ext cx="2037536" cy="20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a database? - Computer Business Review">
            <a:extLst>
              <a:ext uri="{FF2B5EF4-FFF2-40B4-BE49-F238E27FC236}">
                <a16:creationId xmlns:a16="http://schemas.microsoft.com/office/drawing/2014/main" id="{52D4E2A6-89B6-45C5-B53D-F367D0B6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16" y="4842425"/>
            <a:ext cx="2978315" cy="18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85139-5226-4C97-9EDD-CDE2CAE6A00B}"/>
              </a:ext>
            </a:extLst>
          </p:cNvPr>
          <p:cNvSpPr txBox="1"/>
          <p:nvPr/>
        </p:nvSpPr>
        <p:spPr>
          <a:xfrm flipH="1">
            <a:off x="4324268" y="849674"/>
            <a:ext cx="151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Satellite imagery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BDDA-8546-40C8-B9AE-06EFF2D25E40}"/>
              </a:ext>
            </a:extLst>
          </p:cNvPr>
          <p:cNvSpPr txBox="1"/>
          <p:nvPr/>
        </p:nvSpPr>
        <p:spPr>
          <a:xfrm flipH="1">
            <a:off x="1959129" y="912193"/>
            <a:ext cx="151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Drones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9EE44-BC67-4426-8A8A-4517EF000335}"/>
              </a:ext>
            </a:extLst>
          </p:cNvPr>
          <p:cNvSpPr txBox="1"/>
          <p:nvPr/>
        </p:nvSpPr>
        <p:spPr>
          <a:xfrm flipH="1">
            <a:off x="3946569" y="2367098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Museum collections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83C18D-A9BE-4C22-BF33-22E0426ACD32}"/>
              </a:ext>
            </a:extLst>
          </p:cNvPr>
          <p:cNvSpPr txBox="1"/>
          <p:nvPr/>
        </p:nvSpPr>
        <p:spPr>
          <a:xfrm flipH="1">
            <a:off x="1750526" y="2520329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Species distributions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D5490-808D-4122-A4A7-5C4EC13484E0}"/>
              </a:ext>
            </a:extLst>
          </p:cNvPr>
          <p:cNvSpPr txBox="1"/>
          <p:nvPr/>
        </p:nvSpPr>
        <p:spPr>
          <a:xfrm flipH="1">
            <a:off x="1515608" y="4552078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Powerful computers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E617E0-79A0-4C2C-8AA6-35CF3BC17152}"/>
              </a:ext>
            </a:extLst>
          </p:cNvPr>
          <p:cNvSpPr txBox="1"/>
          <p:nvPr/>
        </p:nvSpPr>
        <p:spPr>
          <a:xfrm flipH="1">
            <a:off x="3734302" y="4563570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Programming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4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6" grpId="0"/>
      <p:bldP spid="18" grpId="0"/>
      <p:bldP spid="19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1872" y="0"/>
            <a:ext cx="10515600" cy="1325563"/>
          </a:xfrm>
        </p:spPr>
        <p:txBody>
          <a:bodyPr/>
          <a:lstStyle/>
          <a:p>
            <a:r>
              <a:rPr lang="en-US" b="1" dirty="0" err="1"/>
              <a:t>Visão</a:t>
            </a:r>
            <a:r>
              <a:rPr lang="en-US" b="1" dirty="0"/>
              <a:t> </a:t>
            </a:r>
            <a:r>
              <a:rPr lang="en-US" b="1" dirty="0" err="1"/>
              <a:t>geral</a:t>
            </a:r>
            <a:r>
              <a:rPr lang="en-US" b="1" dirty="0"/>
              <a:t> dos </a:t>
            </a:r>
            <a:r>
              <a:rPr lang="en-US" b="1" dirty="0" smtClean="0"/>
              <a:t>MDE</a:t>
            </a:r>
            <a:endParaRPr lang="en-US" b="1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21872" y="1460500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2000" dirty="0"/>
              <a:t>Objetivo</a:t>
            </a:r>
          </a:p>
          <a:p>
            <a:pPr marL="0" indent="0">
              <a:buNone/>
            </a:pPr>
            <a:r>
              <a:rPr lang="pt-BR" sz="2000" dirty="0"/>
              <a:t>Predizer a distribuição de espécies (ou entidades) a partir do nicho ecológico</a:t>
            </a:r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9286" y="2553172"/>
            <a:ext cx="7200899" cy="3523096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155176" y="6379420"/>
            <a:ext cx="171168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hlinkClick r:id="rId3"/>
              </a:rPr>
              <a:t>Soberón</a:t>
            </a:r>
            <a:r>
              <a:rPr lang="en-US" sz="1400" dirty="0">
                <a:hlinkClick r:id="rId3"/>
              </a:rPr>
              <a:t> et al. (2017)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9564136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21872" y="0"/>
            <a:ext cx="10515600" cy="1325563"/>
          </a:xfrm>
        </p:spPr>
        <p:txBody>
          <a:bodyPr/>
          <a:lstStyle/>
          <a:p>
            <a:r>
              <a:rPr lang="en-US" b="1" dirty="0" err="1"/>
              <a:t>Visão</a:t>
            </a:r>
            <a:r>
              <a:rPr lang="en-US" b="1" dirty="0"/>
              <a:t> </a:t>
            </a:r>
            <a:r>
              <a:rPr lang="en-US" b="1" dirty="0" err="1"/>
              <a:t>geral</a:t>
            </a:r>
            <a:r>
              <a:rPr lang="en-US" b="1" dirty="0"/>
              <a:t> dos </a:t>
            </a:r>
            <a:r>
              <a:rPr lang="en-US" b="1" dirty="0" smtClean="0"/>
              <a:t>MDE</a:t>
            </a:r>
            <a:endParaRPr lang="en-US" b="1" dirty="0"/>
          </a:p>
        </p:txBody>
      </p:sp>
      <p:sp>
        <p:nvSpPr>
          <p:cNvPr id="5" name="Rectangle 4"/>
          <p:cNvSpPr/>
          <p:nvPr/>
        </p:nvSpPr>
        <p:spPr>
          <a:xfrm>
            <a:off x="155176" y="6379420"/>
            <a:ext cx="160396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hlinkClick r:id="rId2"/>
              </a:rPr>
              <a:t>Guisan</a:t>
            </a:r>
            <a:r>
              <a:rPr lang="en-US" sz="1400" dirty="0">
                <a:hlinkClick r:id="rId2"/>
              </a:rPr>
              <a:t> et al. (2017)</a:t>
            </a:r>
            <a:endParaRPr lang="en-US" sz="14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4459" y="1750318"/>
            <a:ext cx="6150426" cy="4075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7360580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672</Words>
  <Application>Microsoft Office PowerPoint</Application>
  <PresentationFormat>Grand écran</PresentationFormat>
  <Paragraphs>86</Paragraphs>
  <Slides>17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17</vt:i4>
      </vt:variant>
    </vt:vector>
  </HeadingPairs>
  <TitlesOfParts>
    <vt:vector size="25" baseType="lpstr">
      <vt:lpstr>Arial</vt:lpstr>
      <vt:lpstr>Bitstream Charter</vt:lpstr>
      <vt:lpstr>Calibri</vt:lpstr>
      <vt:lpstr>Calibri Light</vt:lpstr>
      <vt:lpstr>Droid Sans Fallback</vt:lpstr>
      <vt:lpstr>FiraSans-Light</vt:lpstr>
      <vt:lpstr>Times New Roman</vt:lpstr>
      <vt:lpstr>Thème Office</vt:lpstr>
      <vt:lpstr>Modelagem de dados ecológicos</vt:lpstr>
      <vt:lpstr>O que é um modelo?</vt:lpstr>
      <vt:lpstr>O que é um modelo?</vt:lpstr>
      <vt:lpstr>O que é um modelo?</vt:lpstr>
      <vt:lpstr>Modelagem da distribuição de espécies</vt:lpstr>
      <vt:lpstr>Présentation PowerPoint</vt:lpstr>
      <vt:lpstr>Técnicas e dados modernos</vt:lpstr>
      <vt:lpstr>Visão geral dos MDE</vt:lpstr>
      <vt:lpstr>Visão geral dos MDE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Analises de dados ecológicos  Parte 1</dc:title>
  <dc:creator>Brunno Freire</dc:creator>
  <cp:lastModifiedBy>Brunno Freire</cp:lastModifiedBy>
  <cp:revision>15</cp:revision>
  <dcterms:created xsi:type="dcterms:W3CDTF">2024-11-02T12:20:06Z</dcterms:created>
  <dcterms:modified xsi:type="dcterms:W3CDTF">2024-11-03T22:41:18Z</dcterms:modified>
</cp:coreProperties>
</file>